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8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4" r:id="rId3"/>
  </p:sldMasterIdLst>
  <p:notesMasterIdLst>
    <p:notesMasterId r:id="rId44"/>
  </p:notesMasterIdLst>
  <p:sldIdLst>
    <p:sldId id="279" r:id="rId4"/>
    <p:sldId id="281" r:id="rId5"/>
    <p:sldId id="1002" r:id="rId6"/>
    <p:sldId id="974" r:id="rId7"/>
    <p:sldId id="973" r:id="rId8"/>
    <p:sldId id="959" r:id="rId9"/>
    <p:sldId id="285" r:id="rId10"/>
    <p:sldId id="979" r:id="rId11"/>
    <p:sldId id="981" r:id="rId12"/>
    <p:sldId id="289" r:id="rId13"/>
    <p:sldId id="983" r:id="rId14"/>
    <p:sldId id="985" r:id="rId15"/>
    <p:sldId id="987" r:id="rId16"/>
    <p:sldId id="989" r:id="rId17"/>
    <p:sldId id="991" r:id="rId18"/>
    <p:sldId id="993" r:id="rId19"/>
    <p:sldId id="995" r:id="rId20"/>
    <p:sldId id="997" r:id="rId21"/>
    <p:sldId id="303" r:id="rId22"/>
    <p:sldId id="304" r:id="rId23"/>
    <p:sldId id="1017" r:id="rId24"/>
    <p:sldId id="860" r:id="rId25"/>
    <p:sldId id="1066" r:id="rId26"/>
    <p:sldId id="953" r:id="rId27"/>
    <p:sldId id="954" r:id="rId28"/>
    <p:sldId id="1018" r:id="rId29"/>
    <p:sldId id="1019" r:id="rId30"/>
    <p:sldId id="1020" r:id="rId31"/>
    <p:sldId id="951" r:id="rId32"/>
    <p:sldId id="952" r:id="rId33"/>
    <p:sldId id="1064" r:id="rId34"/>
    <p:sldId id="1021" r:id="rId35"/>
    <p:sldId id="1022" r:id="rId36"/>
    <p:sldId id="1023" r:id="rId37"/>
    <p:sldId id="1024" r:id="rId38"/>
    <p:sldId id="1025" r:id="rId39"/>
    <p:sldId id="1060" r:id="rId40"/>
    <p:sldId id="1061" r:id="rId41"/>
    <p:sldId id="1062" r:id="rId42"/>
    <p:sldId id="106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C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708" y="-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4612A-519D-0347-B25F-F40862AF932B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FF103-202E-4443-B6DC-EC176148479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9125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20EAE6-1991-4F49-9588-8DF0F1FC4081}" type="slidenum">
              <a:rPr lang="en-US"/>
              <a:pPr/>
              <a:t>32</a:t>
            </a:fld>
            <a:endParaRPr lang="en-US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xmlns="" val="331669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CADA5-705B-2545-B2CC-57E1488EA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2093A-987D-1F49-B10B-96EACB2F99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0DE0F-F69D-D84B-9D3A-79175CF2C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652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2652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5F537-84DC-0242-BCFC-9EC167B69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167E6-E581-EA41-BABA-529F55C82F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ABD63-6A1F-644E-A981-882E195229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290B4-C485-464E-8F59-D98658B9CC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C3FBE8-8E9C-414E-AE01-6B0125BDE5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7F6D0-EDCF-BD42-BE19-975BF0A613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83340A-50B6-FD41-937E-18EE1EA514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152400"/>
            <a:ext cx="20955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341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23340-AB46-394F-97AE-3079849C03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9550"/>
            <a:ext cx="8305800" cy="9302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2763" y="1670050"/>
            <a:ext cx="8382000" cy="43434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1763" y="6538913"/>
            <a:ext cx="7783512" cy="228600"/>
          </a:xfrm>
          <a:prstGeom prst="rect">
            <a:avLst/>
          </a:prstGeom>
        </p:spPr>
        <p:txBody>
          <a:bodyPr/>
          <a:lstStyle>
            <a:lvl1pPr>
              <a:defRPr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	        Customer Development in the High-Tech Enterprise            Fall 2009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919555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1600200" y="2362200"/>
            <a:ext cx="6399213" cy="15240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>
          <a:xfrm>
            <a:off x="304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 sz="1400" b="0">
                <a:solidFill>
                  <a:schemeClr val="tx1"/>
                </a:solidFill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0514AC-AD53-334E-BCE5-50508D7D9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9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09137-F292-8B42-AF19-29F5358C1410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E536EF-EA7F-0747-8020-529A4B82DC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22A81-9186-CC4E-95E5-1B97679F1A01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E9B01-7A23-284D-B068-BEFB043BF3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EE5CC-61AB-9F46-AAE5-3979AC299736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38A83C-41A4-344C-A495-7CFAE0D8C3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86237-3DE4-2E42-BDD4-5A7F483F975A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9DA25-E548-8B43-907D-3FB402AA8E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EAB07-7B91-EE43-9889-B4E3FF1A865C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35CFC-013E-C449-80C6-FFE03C394B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6F3952-88C5-DE49-BFCE-BC821A3702E4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05979-7588-094E-BF28-32964BBE91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E21C8D-C2F4-3F4A-8EC1-710FB0EE7431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BA00A-2CAA-4A4C-845B-D9622B841F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6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55A0C-BFF5-1E48-AF1A-FFA6F90DB13A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BA84B-7329-4E4A-9367-DB4251D5B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E4F24-3BDD-CE46-8CA3-312C30284583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89A36-8028-E14F-9032-B60059BB7A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7A02F8-72B1-104B-8A94-E2776DF46D09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C9D472-0C3F-D849-B756-A0C0A032A3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5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5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C5CF6-AEEE-764D-A698-8B2BAB5F33D6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E0FC3-F61B-C648-B6AC-D96D2A873D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2E0D3-B38E-834C-8584-996E0D903794}" type="datetimeFigureOut">
              <a:rPr lang="en-US" smtClean="0"/>
              <a:pPr/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6784E-0ACB-9141-9924-68306A9697C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29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652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9B866E3-295C-CF48-98F5-A0C4FCA869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tabLst>
          <a:tab pos="347663" algn="l"/>
          <a:tab pos="457200" algn="l"/>
        </a:tabLst>
        <a:defRPr sz="28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tabLst>
          <a:tab pos="347663" algn="l"/>
          <a:tab pos="457200" algn="l"/>
        </a:tabLst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tabLst>
          <a:tab pos="347663" algn="l"/>
          <a:tab pos="457200" algn="l"/>
        </a:tabLst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tabLst>
          <a:tab pos="347663" algn="l"/>
          <a:tab pos="457200" algn="l"/>
        </a:tabLst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65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71606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F66DAD5-A11F-7A43-8884-8DA5F546ECE1}" type="datetime1">
              <a:rPr lang="en-US"/>
              <a:pPr>
                <a:defRPr/>
              </a:pPr>
              <a:t>4/23/2020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6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6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BED1DC8-7C5E-8249-992F-ECCE51D7C4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ＭＳ Ｐゴシック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/>
          <a:ea typeface="ＭＳ Ｐゴシック" charset="-128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-128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-128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slideLayout" Target="../slideLayouts/slideLayout31.xml"/><Relationship Id="rId1" Type="http://schemas.openxmlformats.org/officeDocument/2006/relationships/video" Target="file:///\\localhost\Users\sblank\Documents\Teaching\Presentations\Animated%20Videos\Steve%20QT%20files%20\Fast%20Version\Guesses%20Into%20Facts-1x.mov" TargetMode="Externa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\\localhost\Users\sblank\Documents\Teaching\Presentations\Animated%20Videos\Steve%20QT%20files%20\Experiments%20Tests%20Insight.mov" TargetMode="Externa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\\localhost\Users\sblank\Documents\Teaching\Presentations\Animated%20Videos\Steve%20QT%20files%20\Customer%20Discovery.mov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\\localhost\Users\sblank\Documents\Teaching\Presentations\Animated%20Videos\Steve%20QT%20files%20\Customer%20Discovery%20details.mov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\\localhost\Users\sblank\Documents\Teaching\Presentations\Animated%20Videos\Steve%20QT%20files%20\Customer%20Validation.mo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\\localhost\Users\sblank\Documents\Teaching\Presentations\Animated%20Videos\Steve%20QT%20files%20\Customer%20Valid%20details.mov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3009900"/>
            <a:ext cx="7772400" cy="2333625"/>
          </a:xfrm>
        </p:spPr>
        <p:txBody>
          <a:bodyPr>
            <a:normAutofit fontScale="90000"/>
          </a:bodyPr>
          <a:lstStyle/>
          <a:p>
            <a:r>
              <a:rPr lang="en-US" sz="4900" dirty="0" smtClean="0">
                <a:solidFill>
                  <a:schemeClr val="tx1"/>
                </a:solidFill>
              </a:rPr>
              <a:t>VX420: Business Basics for Entrepreneurship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Week 1 Workshop</a:t>
            </a:r>
            <a:r>
              <a:rPr lang="en-US" sz="4444" dirty="0" smtClean="0">
                <a:latin typeface="Calibri"/>
                <a:cs typeface="Calibri"/>
              </a:rPr>
              <a:t/>
            </a:r>
            <a:br>
              <a:rPr lang="en-US" sz="4444" dirty="0" smtClean="0">
                <a:latin typeface="Calibri"/>
                <a:cs typeface="Calibri"/>
              </a:rPr>
            </a:br>
            <a:r>
              <a:rPr lang="en-US" sz="4444" b="0" dirty="0" smtClean="0">
                <a:latin typeface="Calibri"/>
                <a:cs typeface="Calibri"/>
              </a:rPr>
              <a:t>Business Models and </a:t>
            </a:r>
            <a:br>
              <a:rPr lang="en-US" sz="4444" b="0" dirty="0" smtClean="0">
                <a:latin typeface="Calibri"/>
                <a:cs typeface="Calibri"/>
              </a:rPr>
            </a:br>
            <a:r>
              <a:rPr lang="en-US" sz="4444" b="0" dirty="0" smtClean="0">
                <a:latin typeface="Calibri"/>
                <a:cs typeface="Calibri"/>
              </a:rPr>
              <a:t>Customer Development</a:t>
            </a:r>
            <a:r>
              <a:rPr lang="en-US" sz="4444" dirty="0" smtClean="0">
                <a:latin typeface="Calibri"/>
                <a:cs typeface="Calibri"/>
              </a:rPr>
              <a:t>	</a:t>
            </a:r>
            <a:br>
              <a:rPr lang="en-US" sz="4444" dirty="0" smtClean="0">
                <a:latin typeface="Calibri"/>
                <a:cs typeface="Calibri"/>
              </a:rPr>
            </a:br>
            <a:endParaRPr lang="en-US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6012" y="6581001"/>
            <a:ext cx="12669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Version 6/15/12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033644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What About My Technology?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895048" y="3886200"/>
            <a:ext cx="7450666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Your technology is </a:t>
            </a:r>
            <a:r>
              <a:rPr lang="en-US" b="1" i="1" u="sng" dirty="0" smtClean="0">
                <a:solidFill>
                  <a:srgbClr val="FF0000"/>
                </a:solidFill>
              </a:rPr>
              <a:t>one </a:t>
            </a:r>
            <a:r>
              <a:rPr lang="en-US" b="1" dirty="0" smtClean="0">
                <a:solidFill>
                  <a:srgbClr val="FF0000"/>
                </a:solidFill>
              </a:rPr>
              <a:t>of the many critical pieces necessary to build a company.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It is part of the “Value Proposition”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er Segment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195"/>
            <a:ext cx="9144000" cy="6337610"/>
          </a:xfrm>
          <a:prstGeom prst="rect">
            <a:avLst/>
          </a:prstGeom>
        </p:spPr>
      </p:pic>
    </p:spTree>
  </p:cSld>
  <p:clrMapOvr>
    <a:masterClrMapping/>
  </p:clrMapOvr>
  <p:transition advTm="15699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nnel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959"/>
            <a:ext cx="9144000" cy="6398081"/>
          </a:xfrm>
          <a:prstGeom prst="rect">
            <a:avLst/>
          </a:prstGeom>
        </p:spPr>
      </p:pic>
    </p:spTree>
  </p:cSld>
  <p:clrMapOvr>
    <a:masterClrMapping/>
  </p:clrMapOvr>
  <p:transition advTm="34233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ustomer Relationship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178"/>
            <a:ext cx="9144000" cy="6479643"/>
          </a:xfrm>
          <a:prstGeom prst="rect">
            <a:avLst/>
          </a:prstGeom>
        </p:spPr>
      </p:pic>
    </p:spTree>
  </p:cSld>
  <p:clrMapOvr>
    <a:masterClrMapping/>
  </p:clrMapOvr>
  <p:transition advTm="23716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venue Model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4" y="0"/>
            <a:ext cx="8959791" cy="6858000"/>
          </a:xfrm>
          <a:prstGeom prst="rect">
            <a:avLst/>
          </a:prstGeom>
        </p:spPr>
      </p:pic>
    </p:spTree>
  </p:cSld>
  <p:clrMapOvr>
    <a:masterClrMapping/>
  </p:clrMapOvr>
  <p:transition advTm="23933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ource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19"/>
            <a:ext cx="9144000" cy="6826562"/>
          </a:xfrm>
          <a:prstGeom prst="rect">
            <a:avLst/>
          </a:prstGeom>
        </p:spPr>
      </p:pic>
    </p:spTree>
  </p:cSld>
  <p:clrMapOvr>
    <a:masterClrMapping/>
  </p:clrMapOvr>
  <p:transition advTm="2855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tner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" y="0"/>
            <a:ext cx="9072563" cy="6858000"/>
          </a:xfrm>
          <a:prstGeom prst="rect">
            <a:avLst/>
          </a:prstGeom>
        </p:spPr>
      </p:pic>
    </p:spTree>
  </p:cSld>
  <p:clrMapOvr>
    <a:masterClrMapping/>
  </p:clrMapOvr>
  <p:transition advTm="26516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ctivitie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2"/>
            <a:ext cx="9144000" cy="6824016"/>
          </a:xfrm>
          <a:prstGeom prst="rect">
            <a:avLst/>
          </a:prstGeom>
        </p:spPr>
      </p:pic>
    </p:spTree>
  </p:cSld>
  <p:clrMapOvr>
    <a:masterClrMapping/>
  </p:clrMapOvr>
  <p:transition advTm="29666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s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09"/>
            <a:ext cx="9144000" cy="6766381"/>
          </a:xfrm>
          <a:prstGeom prst="rect">
            <a:avLst/>
          </a:prstGeom>
        </p:spPr>
      </p:pic>
    </p:spTree>
  </p:cSld>
  <p:clrMapOvr>
    <a:masterClrMapping/>
  </p:clrMapOvr>
  <p:transition advTm="22366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But,</a:t>
            </a:r>
            <a:r>
              <a:rPr lang="en-US" sz="4000" dirty="0" smtClean="0">
                <a:solidFill>
                  <a:srgbClr val="FF0000"/>
                </a:solidFill>
              </a:rPr>
              <a:t/>
            </a:r>
            <a:br>
              <a:rPr lang="en-US" sz="4000" dirty="0" smtClean="0">
                <a:solidFill>
                  <a:srgbClr val="FF0000"/>
                </a:solidFill>
              </a:rPr>
            </a:br>
            <a:r>
              <a:rPr lang="en-US" sz="4000" dirty="0" smtClean="0">
                <a:solidFill>
                  <a:srgbClr val="FF0000"/>
                </a:solidFill>
              </a:rPr>
              <a:t>Realize They’re Hypotheses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What’s A Company?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A business organization which sells a product or service in exchange for revenue and profit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rcRect l="2354" t="2616" r="2616" b="2616"/>
          <a:stretch>
            <a:fillRect/>
          </a:stretch>
        </p:blipFill>
        <p:spPr>
          <a:xfrm>
            <a:off x="381000" y="1143000"/>
            <a:ext cx="8305800" cy="55219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91895" y="381014"/>
            <a:ext cx="2494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Arial"/>
                <a:cs typeface="Arial"/>
              </a:rPr>
              <a:t>9 Guesses</a:t>
            </a:r>
            <a:endParaRPr lang="en-US" sz="3600" dirty="0" smtClean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7" y="2438400"/>
            <a:ext cx="12823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Guess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007" y="2438400"/>
            <a:ext cx="12823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Guess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7" y="3429000"/>
            <a:ext cx="12823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Guess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57407" y="4038600"/>
            <a:ext cx="12823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Guess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0207" y="2209800"/>
            <a:ext cx="12823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Guess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86607" y="2667000"/>
            <a:ext cx="12823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Guess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0207" y="3962400"/>
            <a:ext cx="12823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Guess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1207" y="5791200"/>
            <a:ext cx="12823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Guess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05007" y="5638800"/>
            <a:ext cx="128239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Arial"/>
                <a:cs typeface="Arial"/>
              </a:rPr>
              <a:t>Guess</a:t>
            </a:r>
            <a:endParaRPr lang="en-US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ypotheses into fact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9500"/>
            <a:ext cx="9144000" cy="6039000"/>
          </a:xfrm>
          <a:prstGeom prst="rect">
            <a:avLst/>
          </a:prstGeom>
        </p:spPr>
      </p:pic>
      <p:pic>
        <p:nvPicPr>
          <p:cNvPr id="4" name="Guesses Into Facts-1x.mov">
            <a:hlinkClick r:id="" action="ppaction://media"/>
          </p:cNvPr>
          <p:cNvPicPr/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ur Steps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330"/>
            <a:ext cx="9144000" cy="5743339"/>
          </a:xfrm>
          <a:prstGeom prst="rect">
            <a:avLst/>
          </a:prstGeom>
        </p:spPr>
      </p:pic>
    </p:spTree>
  </p:cSld>
  <p:clrMapOvr>
    <a:masterClrMapping/>
  </p:clrMapOvr>
  <p:transition advTm="108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t="9356" b="7512"/>
          <a:stretch>
            <a:fillRect/>
          </a:stretch>
        </p:blipFill>
        <p:spPr>
          <a:xfrm>
            <a:off x="0" y="1388533"/>
            <a:ext cx="9144000" cy="3708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381830" y="5096933"/>
            <a:ext cx="3762170" cy="230832"/>
            <a:chOff x="5381830" y="6666386"/>
            <a:chExt cx="3762170" cy="2308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rcRect b="91235"/>
            <a:stretch>
              <a:fillRect/>
            </a:stretch>
          </p:blipFill>
          <p:spPr>
            <a:xfrm>
              <a:off x="5381830" y="6697132"/>
              <a:ext cx="3762170" cy="16086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7467601" y="6666386"/>
              <a:ext cx="51496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©2006</a:t>
              </a:r>
              <a:endParaRPr lang="en-US" sz="900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62639" t="20080" b="72518"/>
          <a:stretch>
            <a:fillRect/>
          </a:stretch>
        </p:blipFill>
        <p:spPr>
          <a:xfrm>
            <a:off x="5854700" y="1390276"/>
            <a:ext cx="3076498" cy="50202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Customer Development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599" y="3886200"/>
            <a:ext cx="6645275" cy="1752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Test the Problem, Then the Solution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4383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et out and experimen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0"/>
            <a:ext cx="8832817" cy="6858000"/>
          </a:xfrm>
          <a:prstGeom prst="rect">
            <a:avLst/>
          </a:prstGeom>
        </p:spPr>
      </p:pic>
    </p:spTree>
  </p:cSld>
  <p:clrMapOvr>
    <a:masterClrMapping/>
  </p:clrMapOvr>
  <p:transition advTm="2710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periments Tests Insight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152361" cy="61195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Customer Development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599" y="3886200"/>
            <a:ext cx="6645275" cy="1752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The Minimum Viable Product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4383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VP 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" y="0"/>
            <a:ext cx="9137968" cy="6858000"/>
          </a:xfrm>
          <a:prstGeom prst="rect">
            <a:avLst/>
          </a:prstGeom>
        </p:spPr>
      </p:pic>
    </p:spTree>
  </p:cSld>
  <p:clrMapOvr>
    <a:masterClrMapping/>
  </p:clrMapOvr>
  <p:transition advTm="36299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Customer Development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599" y="3886200"/>
            <a:ext cx="6645275" cy="1752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The Pivot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4383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04049" y="2130425"/>
            <a:ext cx="8292612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Startup: A </a:t>
            </a:r>
            <a:r>
              <a:rPr lang="en-US" dirty="0" smtClean="0">
                <a:solidFill>
                  <a:srgbClr val="FF0000"/>
                </a:solidFill>
              </a:rPr>
              <a:t>temporary </a:t>
            </a:r>
            <a:r>
              <a:rPr lang="en-US" dirty="0" smtClean="0"/>
              <a:t>organization </a:t>
            </a:r>
            <a:br>
              <a:rPr lang="en-US" dirty="0" smtClean="0"/>
            </a:br>
            <a:r>
              <a:rPr lang="en-US" dirty="0" smtClean="0">
                <a:solidFill>
                  <a:srgbClr val="000000"/>
                </a:solidFill>
              </a:rPr>
              <a:t>designed </a:t>
            </a:r>
            <a:r>
              <a:rPr lang="en-US" dirty="0" smtClean="0">
                <a:solidFill>
                  <a:srgbClr val="FF0000"/>
                </a:solidFill>
              </a:rPr>
              <a:t>to search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a </a:t>
            </a:r>
            <a:r>
              <a:rPr lang="en-US" dirty="0" smtClean="0">
                <a:solidFill>
                  <a:srgbClr val="FF0000"/>
                </a:solidFill>
              </a:rPr>
              <a:t>repeatable and scalable business model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vot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3"/>
            <a:ext cx="9144000" cy="6835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Customer Development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599" y="3886200"/>
            <a:ext cx="6645275" cy="17526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Details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4383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915400" cy="1143000"/>
          </a:xfrm>
        </p:spPr>
        <p:txBody>
          <a:bodyPr anchor="t">
            <a:normAutofit fontScale="90000"/>
          </a:bodyPr>
          <a:lstStyle/>
          <a:p>
            <a:pPr eaLnBrk="1" hangingPunct="1"/>
            <a:r>
              <a:rPr lang="en-US" sz="4000" dirty="0" smtClean="0">
                <a:latin typeface="Arial" charset="0"/>
              </a:rPr>
              <a:t>Customer Development is </a:t>
            </a:r>
            <a:br>
              <a:rPr lang="en-US" sz="4000" dirty="0" smtClean="0">
                <a:latin typeface="Arial" charset="0"/>
              </a:rPr>
            </a:br>
            <a:r>
              <a:rPr lang="en-US" i="1" dirty="0" smtClean="0">
                <a:solidFill>
                  <a:srgbClr val="FF0000"/>
                </a:solidFill>
                <a:latin typeface="Arial" charset="0"/>
              </a:rPr>
              <a:t>how </a:t>
            </a:r>
            <a:r>
              <a:rPr lang="en-US" dirty="0" smtClean="0">
                <a:solidFill>
                  <a:srgbClr val="FF0000"/>
                </a:solidFill>
                <a:latin typeface="Arial" charset="0"/>
              </a:rPr>
              <a:t>you search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for the model</a:t>
            </a:r>
            <a:r>
              <a:rPr lang="en-US" sz="4000" dirty="0" smtClean="0">
                <a:latin typeface="Arial" charset="0"/>
              </a:rPr>
              <a:t/>
            </a:r>
            <a:br>
              <a:rPr lang="en-US" sz="4000" dirty="0" smtClean="0">
                <a:latin typeface="Arial" charset="0"/>
              </a:rPr>
            </a:br>
            <a:endParaRPr lang="en-US" dirty="0" smtClean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47" name="Picture 46" descr="Four Steps.tiff"/>
          <p:cNvPicPr>
            <a:picLocks noChangeAspect="1"/>
          </p:cNvPicPr>
          <p:nvPr/>
        </p:nvPicPr>
        <p:blipFill>
          <a:blip r:embed="rId3"/>
          <a:srcRect t="41597"/>
          <a:stretch>
            <a:fillRect/>
          </a:stretch>
        </p:blipFill>
        <p:spPr>
          <a:xfrm>
            <a:off x="0" y="2319867"/>
            <a:ext cx="9144000" cy="335426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ustomer Discovery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ustomer Discovery details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ustomer Validation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ustomer Valid details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</a:rPr>
              <a:t>How to Build A Startup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Idea</a:t>
            </a: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193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Size  of the Opportunity</a:t>
            </a:r>
            <a:endParaRPr lang="en-US" sz="140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100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Business Model(s)</a:t>
            </a:r>
            <a:endParaRPr lang="en-US" sz="14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007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Customer </a:t>
            </a:r>
            <a:r>
              <a:rPr lang="en-US" sz="1600" b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Discovery</a:t>
            </a:r>
            <a:endParaRPr lang="en-US" sz="1400" b="1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914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Customer </a:t>
            </a:r>
            <a:r>
              <a:rPr lang="en-US" sz="1600" b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Validation</a:t>
            </a:r>
            <a:endParaRPr lang="en-US" sz="1400" b="1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1600200" y="20955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909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816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723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rved Up Arrow 17"/>
          <p:cNvSpPr/>
          <p:nvPr/>
        </p:nvSpPr>
        <p:spPr>
          <a:xfrm flipH="1">
            <a:off x="6477000" y="2438400"/>
            <a:ext cx="1371600" cy="609600"/>
          </a:xfrm>
          <a:prstGeom prst="curvedUpArrow">
            <a:avLst/>
          </a:prstGeom>
          <a:solidFill>
            <a:srgbClr val="4687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Up Arrow 18"/>
          <p:cNvSpPr/>
          <p:nvPr/>
        </p:nvSpPr>
        <p:spPr>
          <a:xfrm flipH="1">
            <a:off x="4724400" y="2438400"/>
            <a:ext cx="1371600" cy="609600"/>
          </a:xfrm>
          <a:prstGeom prst="curvedUpArrow">
            <a:avLst/>
          </a:prstGeom>
          <a:solidFill>
            <a:srgbClr val="4687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2628901" y="4457700"/>
            <a:ext cx="3733800" cy="3175"/>
          </a:xfrm>
          <a:prstGeom prst="line">
            <a:avLst/>
          </a:prstGeom>
          <a:ln w="3175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415" name="TextBox 26"/>
          <p:cNvSpPr txBox="1">
            <a:spLocks noChangeArrowheads="1"/>
          </p:cNvSpPr>
          <p:nvPr/>
        </p:nvSpPr>
        <p:spPr bwMode="auto">
          <a:xfrm>
            <a:off x="1828800" y="3505200"/>
            <a:ext cx="12239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Theory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02416" name="TextBox 27"/>
          <p:cNvSpPr txBox="1">
            <a:spLocks noChangeArrowheads="1"/>
          </p:cNvSpPr>
          <p:nvPr/>
        </p:nvSpPr>
        <p:spPr bwMode="auto">
          <a:xfrm>
            <a:off x="5943600" y="3505200"/>
            <a:ext cx="13827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Practice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0193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Business </a:t>
            </a:r>
            <a:r>
              <a:rPr lang="en-US" sz="1600" dirty="0" err="1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Model(s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)</a:t>
            </a:r>
            <a:endParaRPr lang="en-US" sz="140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8100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Size  of the Opportunity</a:t>
            </a:r>
            <a:endParaRPr lang="en-US" sz="140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21" name="Straight Arrow Connector 20"/>
          <p:cNvCxnSpPr>
            <a:endCxn id="17" idx="1"/>
          </p:cNvCxnSpPr>
          <p:nvPr/>
        </p:nvCxnSpPr>
        <p:spPr>
          <a:xfrm>
            <a:off x="1600200" y="20955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3909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rved Up Arrow 22"/>
          <p:cNvSpPr/>
          <p:nvPr/>
        </p:nvSpPr>
        <p:spPr>
          <a:xfrm flipH="1">
            <a:off x="2874318" y="2438400"/>
            <a:ext cx="1371600" cy="609600"/>
          </a:xfrm>
          <a:prstGeom prst="curvedUpArrow">
            <a:avLst/>
          </a:prstGeom>
          <a:solidFill>
            <a:srgbClr val="4687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</a:rPr>
              <a:t>How to Build A Startup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Idea</a:t>
            </a: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193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Size  of the Opportunity</a:t>
            </a:r>
            <a:endParaRPr lang="en-US" sz="14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100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Business Model(s)</a:t>
            </a:r>
            <a:endParaRPr lang="en-US" sz="14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007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Customer </a:t>
            </a:r>
            <a:r>
              <a:rPr lang="en-US" sz="1600" b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Discovery</a:t>
            </a:r>
            <a:endParaRPr lang="en-US" sz="1400" b="1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914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Customer </a:t>
            </a:r>
            <a:r>
              <a:rPr lang="en-US" sz="1600" b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Validation</a:t>
            </a:r>
            <a:endParaRPr lang="en-US" sz="1400" b="1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1600200" y="20955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909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816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723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rved Up Arrow 17"/>
          <p:cNvSpPr/>
          <p:nvPr/>
        </p:nvSpPr>
        <p:spPr>
          <a:xfrm flipH="1">
            <a:off x="6477000" y="2438400"/>
            <a:ext cx="1371600" cy="609600"/>
          </a:xfrm>
          <a:prstGeom prst="curvedUpArrow">
            <a:avLst/>
          </a:prstGeom>
          <a:solidFill>
            <a:srgbClr val="4687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Up Arrow 18"/>
          <p:cNvSpPr/>
          <p:nvPr/>
        </p:nvSpPr>
        <p:spPr>
          <a:xfrm flipH="1">
            <a:off x="4724400" y="2438400"/>
            <a:ext cx="1371600" cy="609600"/>
          </a:xfrm>
          <a:prstGeom prst="curvedUpArrow">
            <a:avLst/>
          </a:prstGeom>
          <a:solidFill>
            <a:srgbClr val="4687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193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Business </a:t>
            </a:r>
            <a:r>
              <a:rPr lang="en-US" sz="1600" dirty="0" err="1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Model(s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)</a:t>
            </a:r>
            <a:endParaRPr lang="en-US" sz="140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100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Size  of the Opportunity</a:t>
            </a:r>
            <a:endParaRPr lang="en-US" sz="140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1600200" y="20955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3909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rved Up Arrow 20"/>
          <p:cNvSpPr/>
          <p:nvPr/>
        </p:nvSpPr>
        <p:spPr>
          <a:xfrm flipH="1">
            <a:off x="2874318" y="2438400"/>
            <a:ext cx="1371600" cy="609600"/>
          </a:xfrm>
          <a:prstGeom prst="curvedUpArrow">
            <a:avLst/>
          </a:prstGeom>
          <a:solidFill>
            <a:srgbClr val="4687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72" y="3517900"/>
            <a:ext cx="3356428" cy="28575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 flipH="1">
            <a:off x="4801394" y="3239294"/>
            <a:ext cx="1916906" cy="3167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7512844" y="3180556"/>
            <a:ext cx="1917700" cy="4333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</a:rPr>
              <a:t>How to Build A Startup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0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Idea</a:t>
            </a:r>
            <a:endParaRPr lang="en-US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193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Size  of the Opportunity</a:t>
            </a:r>
            <a:endParaRPr lang="en-US" sz="14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100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Business Model(s)</a:t>
            </a:r>
            <a:endParaRPr lang="en-US" sz="14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007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Customer </a:t>
            </a:r>
            <a:r>
              <a:rPr lang="en-US" sz="1600" b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Discovery</a:t>
            </a:r>
            <a:endParaRPr lang="en-US" sz="1400" b="1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914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Customer </a:t>
            </a:r>
            <a:r>
              <a:rPr lang="en-US" sz="1600" b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Validation</a:t>
            </a:r>
            <a:endParaRPr lang="en-US" sz="1400" b="1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1600200" y="20955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909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816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723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rved Up Arrow 17"/>
          <p:cNvSpPr/>
          <p:nvPr/>
        </p:nvSpPr>
        <p:spPr>
          <a:xfrm flipH="1">
            <a:off x="6477000" y="2438400"/>
            <a:ext cx="1371600" cy="609600"/>
          </a:xfrm>
          <a:prstGeom prst="curvedUpArrow">
            <a:avLst/>
          </a:prstGeom>
          <a:solidFill>
            <a:srgbClr val="4687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Up Arrow 18"/>
          <p:cNvSpPr/>
          <p:nvPr/>
        </p:nvSpPr>
        <p:spPr>
          <a:xfrm flipH="1">
            <a:off x="4724400" y="2438400"/>
            <a:ext cx="1371600" cy="609600"/>
          </a:xfrm>
          <a:prstGeom prst="curvedUpArrow">
            <a:avLst/>
          </a:prstGeom>
          <a:solidFill>
            <a:srgbClr val="4687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193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Business </a:t>
            </a:r>
            <a:r>
              <a:rPr lang="en-US" sz="1600" dirty="0" err="1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Model(s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)</a:t>
            </a:r>
            <a:endParaRPr lang="en-US" sz="140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8100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Size  of the Opportunity</a:t>
            </a:r>
            <a:endParaRPr lang="en-US" sz="140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7" name="Straight Arrow Connector 16"/>
          <p:cNvCxnSpPr>
            <a:endCxn id="15" idx="1"/>
          </p:cNvCxnSpPr>
          <p:nvPr/>
        </p:nvCxnSpPr>
        <p:spPr>
          <a:xfrm>
            <a:off x="1600200" y="20955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3909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rved Up Arrow 20"/>
          <p:cNvSpPr/>
          <p:nvPr/>
        </p:nvSpPr>
        <p:spPr>
          <a:xfrm flipH="1">
            <a:off x="2874318" y="2438400"/>
            <a:ext cx="1371600" cy="609600"/>
          </a:xfrm>
          <a:prstGeom prst="curvedUpArrow">
            <a:avLst/>
          </a:prstGeom>
          <a:solidFill>
            <a:srgbClr val="4687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572" y="3517900"/>
            <a:ext cx="3356428" cy="28575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rot="16200000" flipH="1">
            <a:off x="4801394" y="3239294"/>
            <a:ext cx="1916906" cy="3167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7512844" y="3180556"/>
            <a:ext cx="1917700" cy="433388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977900"/>
            <a:ext cx="5406572" cy="229870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93800" y="3902129"/>
            <a:ext cx="398780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 First </a:t>
            </a:r>
            <a:r>
              <a:rPr lang="en-US" sz="2400" dirty="0" smtClean="0">
                <a:solidFill>
                  <a:srgbClr val="FF0000"/>
                </a:solidFill>
              </a:rPr>
              <a:t>test the problem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sz="2400" dirty="0" smtClean="0"/>
              <a:t> Next </a:t>
            </a:r>
            <a:r>
              <a:rPr lang="en-US" sz="2400" dirty="0" smtClean="0">
                <a:solidFill>
                  <a:srgbClr val="FF0000"/>
                </a:solidFill>
              </a:rPr>
              <a:t>test the solution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04049" y="2130425"/>
            <a:ext cx="8292612" cy="1470025"/>
          </a:xfrm>
        </p:spPr>
        <p:txBody>
          <a:bodyPr>
            <a:normAutofit fontScale="90000"/>
          </a:bodyPr>
          <a:lstStyle/>
          <a:p>
            <a: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  <a:t>A temporary organization </a:t>
            </a:r>
            <a:b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  <a:t>designed to search </a:t>
            </a:r>
            <a:b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  <a:t>for a repeatable and scalable </a:t>
            </a:r>
            <a:b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b="0" dirty="0" smtClean="0">
                <a:solidFill>
                  <a:schemeClr val="bg1">
                    <a:lumMod val="85000"/>
                  </a:schemeClr>
                </a:solidFill>
              </a:rPr>
              <a:t>business model</a:t>
            </a:r>
            <a:endParaRPr lang="en-US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A Startup aims to become a company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charset="-128"/>
              </a:rPr>
              <a:t>How to Build A Startup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0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Idea</a:t>
            </a: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193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Size  of the Opportunity</a:t>
            </a:r>
            <a:endParaRPr lang="en-US" sz="14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8100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Business Model(s)</a:t>
            </a:r>
            <a:endParaRPr lang="en-US" sz="140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007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Customer </a:t>
            </a:r>
            <a:r>
              <a:rPr lang="en-US" sz="1600" b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Discovery</a:t>
            </a:r>
            <a:endParaRPr lang="en-US" sz="1400" b="1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914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Customer </a:t>
            </a:r>
            <a:r>
              <a:rPr lang="en-US" sz="1600" b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Validation</a:t>
            </a:r>
            <a:endParaRPr lang="en-US" sz="1400" b="1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1600200" y="20955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909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1816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723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61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1" y="3657600"/>
            <a:ext cx="2684938" cy="2121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Connector 19"/>
          <p:cNvCxnSpPr/>
          <p:nvPr/>
        </p:nvCxnSpPr>
        <p:spPr>
          <a:xfrm rot="5400000">
            <a:off x="2248137" y="3199606"/>
            <a:ext cx="914400" cy="1588"/>
          </a:xfrm>
          <a:prstGeom prst="line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6249194" y="2591594"/>
            <a:ext cx="914400" cy="760412"/>
          </a:xfrm>
          <a:prstGeom prst="line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7314407" y="2591593"/>
            <a:ext cx="914400" cy="760413"/>
          </a:xfrm>
          <a:prstGeom prst="line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0193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Business </a:t>
            </a:r>
            <a:r>
              <a:rPr lang="en-US" sz="1600" dirty="0" err="1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Model(s</a:t>
            </a:r>
            <a:r>
              <a:rPr lang="en-US" sz="160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)</a:t>
            </a:r>
            <a:endParaRPr lang="en-US" sz="140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810000" y="1752600"/>
            <a:ext cx="1371600" cy="685800"/>
          </a:xfrm>
          <a:prstGeom prst="roundRect">
            <a:avLst/>
          </a:prstGeom>
          <a:solidFill>
            <a:srgbClr val="2C7C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6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Size  of the Opportunity</a:t>
            </a:r>
            <a:endParaRPr lang="en-US" sz="140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1600200" y="20955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390900" y="2133600"/>
            <a:ext cx="419100" cy="1588"/>
          </a:xfrm>
          <a:prstGeom prst="straightConnector1">
            <a:avLst/>
          </a:prstGeom>
          <a:ln>
            <a:solidFill>
              <a:srgbClr val="2777E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rved Up Arrow 22"/>
          <p:cNvSpPr/>
          <p:nvPr/>
        </p:nvSpPr>
        <p:spPr>
          <a:xfrm flipH="1">
            <a:off x="2874318" y="2438400"/>
            <a:ext cx="1371600" cy="609600"/>
          </a:xfrm>
          <a:prstGeom prst="curvedUpArrow">
            <a:avLst/>
          </a:prstGeom>
          <a:solidFill>
            <a:srgbClr val="4687FF"/>
          </a:solidFill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Startup Owners Manual Hardco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107" y="3048000"/>
            <a:ext cx="2284586" cy="3158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04049" y="2130425"/>
            <a:ext cx="8292612" cy="1470025"/>
          </a:xfrm>
        </p:spPr>
        <p:txBody>
          <a:bodyPr/>
          <a:lstStyle/>
          <a:p>
            <a:r>
              <a:rPr lang="en-US" dirty="0" smtClean="0"/>
              <a:t>How Does Your </a:t>
            </a:r>
            <a:r>
              <a:rPr lang="en-US" dirty="0" smtClean="0">
                <a:solidFill>
                  <a:srgbClr val="FF0000"/>
                </a:solidFill>
              </a:rPr>
              <a:t>Science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FF0000"/>
                </a:solidFill>
              </a:rPr>
              <a:t>Become </a:t>
            </a:r>
            <a:r>
              <a:rPr lang="en-US" dirty="0" smtClean="0"/>
              <a:t>Part of </a:t>
            </a:r>
            <a:r>
              <a:rPr lang="en-US" dirty="0" smtClean="0">
                <a:solidFill>
                  <a:srgbClr val="FF0000"/>
                </a:solidFill>
              </a:rPr>
              <a:t>a Company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Technology Commercialization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808097" y="1674208"/>
            <a:ext cx="78787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 IP Licensing (Patent, Process, etc.)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800" dirty="0" smtClean="0"/>
              <a:t> Stand-alone Startup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3551645"/>
            <a:ext cx="1244600" cy="2006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3429000"/>
            <a:ext cx="1943100" cy="1409700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5" idx="3"/>
          </p:cNvCxnSpPr>
          <p:nvPr/>
        </p:nvCxnSpPr>
        <p:spPr>
          <a:xfrm flipV="1">
            <a:off x="2819400" y="4102100"/>
            <a:ext cx="2724150" cy="452845"/>
          </a:xfrm>
          <a:prstGeom prst="straightConnector1">
            <a:avLst/>
          </a:prstGeom>
          <a:ln w="1016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8033644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How Are Companies Organized?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161143" y="3886200"/>
            <a:ext cx="7172475" cy="1752600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Companies are organized around Business Models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's a business model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44"/>
            <a:ext cx="9144000" cy="6532711"/>
          </a:xfrm>
          <a:prstGeom prst="rect">
            <a:avLst/>
          </a:prstGeom>
        </p:spPr>
      </p:pic>
    </p:spTree>
  </p:cSld>
  <p:clrMapOvr>
    <a:masterClrMapping/>
  </p:clrMapOvr>
  <p:transition advTm="20983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78641"/>
          </a:xfrm>
          <a:prstGeom prst="rect">
            <a:avLst/>
          </a:prstGeom>
        </p:spPr>
      </p:pic>
    </p:spTree>
  </p:cSld>
  <p:clrMapOvr>
    <a:masterClrMapping/>
  </p:clrMapOvr>
  <p:transition advTm="21233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250</Words>
  <Application>Microsoft Office PowerPoint</Application>
  <PresentationFormat>On-screen Show (4:3)</PresentationFormat>
  <Paragraphs>74</Paragraphs>
  <Slides>40</Slides>
  <Notes>1</Notes>
  <HiddenSlides>0</HiddenSlides>
  <MMClips>6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Office Theme</vt:lpstr>
      <vt:lpstr>Default Design</vt:lpstr>
      <vt:lpstr>4_Office Theme</vt:lpstr>
      <vt:lpstr>VX420: Business Basics for Entrepreneurship   Week 1 Workshop Business Models and  Customer Development  </vt:lpstr>
      <vt:lpstr>What’s A Company?</vt:lpstr>
      <vt:lpstr>Startup: A temporary organization  designed to search  for a repeatable and scalable business model</vt:lpstr>
      <vt:lpstr>A temporary organization  designed to search  for a repeatable and scalable  business model</vt:lpstr>
      <vt:lpstr>How Does Your Science  Become Part of a Company?</vt:lpstr>
      <vt:lpstr>Technology Commercialization</vt:lpstr>
      <vt:lpstr>How Are Companies Organized?</vt:lpstr>
      <vt:lpstr>Slide 8</vt:lpstr>
      <vt:lpstr>Slide 9</vt:lpstr>
      <vt:lpstr>What About My Technology?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But, Realize They’re Hypotheses</vt:lpstr>
      <vt:lpstr>Slide 20</vt:lpstr>
      <vt:lpstr>Slide 21</vt:lpstr>
      <vt:lpstr>Slide 22</vt:lpstr>
      <vt:lpstr>Slide 23</vt:lpstr>
      <vt:lpstr>Customer Development</vt:lpstr>
      <vt:lpstr>Slide 25</vt:lpstr>
      <vt:lpstr>Slide 26</vt:lpstr>
      <vt:lpstr>Customer Development</vt:lpstr>
      <vt:lpstr>Slide 28</vt:lpstr>
      <vt:lpstr>Customer Development</vt:lpstr>
      <vt:lpstr>Slide 30</vt:lpstr>
      <vt:lpstr>Customer Development</vt:lpstr>
      <vt:lpstr>Customer Development is  how you search for the model </vt:lpstr>
      <vt:lpstr>Slide 33</vt:lpstr>
      <vt:lpstr>Slide 34</vt:lpstr>
      <vt:lpstr>Slide 35</vt:lpstr>
      <vt:lpstr>Slide 36</vt:lpstr>
      <vt:lpstr>How to Build A Startup</vt:lpstr>
      <vt:lpstr>How to Build A Startup</vt:lpstr>
      <vt:lpstr>How to Build A Startup</vt:lpstr>
      <vt:lpstr>How to Build A Startup</vt:lpstr>
    </vt:vector>
  </TitlesOfParts>
  <Company>K&amp;S Ranch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Lean LaunchPad  Introduction to the Class</dc:title>
  <dc:creator>steve blank</dc:creator>
  <cp:lastModifiedBy>Pradeep Ray</cp:lastModifiedBy>
  <cp:revision>80</cp:revision>
  <dcterms:created xsi:type="dcterms:W3CDTF">2012-06-22T08:15:33Z</dcterms:created>
  <dcterms:modified xsi:type="dcterms:W3CDTF">2020-04-22T20:44:09Z</dcterms:modified>
</cp:coreProperties>
</file>